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3" r:id="rId2"/>
  </p:sldMasterIdLst>
  <p:notesMasterIdLst>
    <p:notesMasterId r:id="rId46"/>
  </p:notesMasterIdLst>
  <p:handoutMasterIdLst>
    <p:handoutMasterId r:id="rId47"/>
  </p:handoutMasterIdLst>
  <p:sldIdLst>
    <p:sldId id="256" r:id="rId3"/>
    <p:sldId id="424" r:id="rId4"/>
    <p:sldId id="583" r:id="rId5"/>
    <p:sldId id="584" r:id="rId6"/>
    <p:sldId id="607" r:id="rId7"/>
    <p:sldId id="608" r:id="rId8"/>
    <p:sldId id="622" r:id="rId9"/>
    <p:sldId id="611" r:id="rId10"/>
    <p:sldId id="618" r:id="rId11"/>
    <p:sldId id="609" r:id="rId12"/>
    <p:sldId id="610" r:id="rId13"/>
    <p:sldId id="617" r:id="rId14"/>
    <p:sldId id="612" r:id="rId15"/>
    <p:sldId id="613" r:id="rId16"/>
    <p:sldId id="614" r:id="rId17"/>
    <p:sldId id="615" r:id="rId18"/>
    <p:sldId id="616" r:id="rId19"/>
    <p:sldId id="619" r:id="rId20"/>
    <p:sldId id="586" r:id="rId21"/>
    <p:sldId id="585" r:id="rId22"/>
    <p:sldId id="535" r:id="rId23"/>
    <p:sldId id="621" r:id="rId24"/>
    <p:sldId id="587" r:id="rId25"/>
    <p:sldId id="588" r:id="rId26"/>
    <p:sldId id="589" r:id="rId27"/>
    <p:sldId id="590" r:id="rId28"/>
    <p:sldId id="592" r:id="rId29"/>
    <p:sldId id="593" r:id="rId30"/>
    <p:sldId id="594" r:id="rId31"/>
    <p:sldId id="595" r:id="rId32"/>
    <p:sldId id="596" r:id="rId33"/>
    <p:sldId id="598" r:id="rId34"/>
    <p:sldId id="597" r:id="rId35"/>
    <p:sldId id="599" r:id="rId36"/>
    <p:sldId id="620" r:id="rId37"/>
    <p:sldId id="600" r:id="rId38"/>
    <p:sldId id="601" r:id="rId39"/>
    <p:sldId id="602" r:id="rId40"/>
    <p:sldId id="603" r:id="rId41"/>
    <p:sldId id="604" r:id="rId42"/>
    <p:sldId id="605" r:id="rId43"/>
    <p:sldId id="606" r:id="rId44"/>
    <p:sldId id="398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65100"/>
    <a:srgbClr val="D95100"/>
    <a:srgbClr val="D96600"/>
    <a:srgbClr val="0C5D29"/>
    <a:srgbClr val="3A8066"/>
    <a:srgbClr val="168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97"/>
    <p:restoredTop sz="85669" autoAdjust="0"/>
  </p:normalViewPr>
  <p:slideViewPr>
    <p:cSldViewPr snapToGrid="0" snapToObjects="1">
      <p:cViewPr>
        <p:scale>
          <a:sx n="85" d="100"/>
          <a:sy n="85" d="100"/>
        </p:scale>
        <p:origin x="184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F0954-3A47-1D4B-B26A-DF7DC3CEC3E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1314A-F02A-4649-9375-621D5C1E7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805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D8832-656D-8C4C-84F3-D2A78C7ABC7E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C46F0-9265-F447-8670-C08AE4D81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97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05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67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r>
              <a:rPr lang="en-US" baseline="0" dirty="0" smtClean="0"/>
              <a:t> of session 1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Source: </a:t>
            </a:r>
            <a:r>
              <a:rPr lang="nl-NL" baseline="0" dirty="0" smtClean="0"/>
              <a:t>Am Stat. 2015 </a:t>
            </a:r>
            <a:r>
              <a:rPr lang="nl-NL" baseline="0" dirty="0" err="1" smtClean="0"/>
              <a:t>Oct</a:t>
            </a:r>
            <a:r>
              <a:rPr lang="nl-NL" baseline="0" dirty="0" smtClean="0"/>
              <a:t> 2; 69(4): 371–386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Figure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 a population, the sampling distribution for the mean with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50, four samples, and the corresponding bootstrap distributions. Each bootstrap distribution is centered at the statistic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x‾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 the corresponding sample rather than at the population mean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spreads and shapes of the bootstrap distributions vary a bit but not a lot.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observations inform what the bootstrap distributions may be used for. The bootstrap does not provide a better estimate of the population parameter, because the bootstrap means are centered at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x‾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Similarly, quantiles of the bootstrap distributions are not useful for estimating quantiles of the sampling distribution.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Instead, the bootstrap distributions are useful for estimating the spread and shape of the sampling distribution.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right column shows additional bootstrap distributions for the first sample, with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1000 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10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resamples. Using more resamples reduces random Monte Carlo variation, but does not fundamentally change the bootstrap distribution—it still has the same approximate center, spread, and shape.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Monte Carlo variation is much smaller than the variation due to different original samples. For many uses, such as quick-and-dirty estimation of standard errors or approximate confidence intervals,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1000 resamples is adequate. However, there is noticeable variability (including important but less-noticeable variability in the tails) so when accuracy matters,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10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more samples should be used.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5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Begin session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3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second session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84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session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Begin session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Begin session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slides 26-28 from lecture on 170125</a:t>
            </a:r>
            <a:r>
              <a:rPr lang="en-US" baseline="0" dirty="0" smtClean="0"/>
              <a:t> (Lecture #2).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339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Logistic regression with polynomial functions of the predictors.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r>
              <a:rPr lang="en-US" baseline="0" dirty="0" smtClean="0"/>
              <a:t> of session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6F749-C0CF-4F38-A7C2-A6B2491B64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0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Begin session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68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7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“The primary task of a statistician is to summarize a sample based study and generalize the finding to the parent population in a scientific manner.” (Singh and </a:t>
            </a:r>
            <a:r>
              <a:rPr lang="en-US" dirty="0" err="1" smtClean="0"/>
              <a:t>Xie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Let us suppose, information is sought about a population parameter x. Suppose </a:t>
            </a:r>
            <a:r>
              <a:rPr lang="en-US" sz="1200" dirty="0" err="1" smtClean="0"/>
              <a:t>x_bar</a:t>
            </a:r>
            <a:r>
              <a:rPr lang="en-US" sz="1200" dirty="0" smtClean="0"/>
              <a:t> is a sample estimator of x based on a random sample of size n , i.e. </a:t>
            </a:r>
            <a:r>
              <a:rPr lang="en-US" sz="1200" dirty="0" err="1" smtClean="0"/>
              <a:t>x_bar</a:t>
            </a:r>
            <a:r>
              <a:rPr lang="en-US" sz="1200" dirty="0" smtClean="0"/>
              <a:t> is a function of the data (X1, X2,..., </a:t>
            </a:r>
            <a:r>
              <a:rPr lang="en-US" sz="1200" dirty="0" err="1" smtClean="0"/>
              <a:t>Xn</a:t>
            </a:r>
            <a:r>
              <a:rPr lang="en-US" sz="1200" dirty="0" smtClean="0"/>
              <a:t>) . How</a:t>
            </a:r>
            <a:r>
              <a:rPr lang="en-US" sz="1200" baseline="0" dirty="0" smtClean="0"/>
              <a:t> to</a:t>
            </a:r>
            <a:r>
              <a:rPr lang="en-US" sz="1200" dirty="0" smtClean="0"/>
              <a:t> estimate standard error of </a:t>
            </a:r>
            <a:r>
              <a:rPr lang="en-US" sz="1200" dirty="0" err="1" smtClean="0"/>
              <a:t>x_bar</a:t>
            </a:r>
            <a:r>
              <a:rPr lang="en-US" sz="1200" dirty="0" smtClean="0"/>
              <a:t> , as the sample varies over the class of all possible samples?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C46F0-9265-F447-8670-C08AE4D81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9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C9A6-48F9-2442-8B39-6C136B54BDA3}" type="datetime1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4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F4E8C-57E4-1948-8C37-AE3B8FE74A9D}" type="datetime1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8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4514-3049-9848-A564-7B60045E0EBE}" type="datetime1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28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3886200"/>
            <a:ext cx="7058052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6631375"/>
            <a:ext cx="9144000" cy="228600"/>
          </a:xfrm>
          <a:prstGeom prst="rect">
            <a:avLst/>
          </a:prstGeom>
          <a:solidFill>
            <a:srgbClr val="83052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7037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6109"/>
            <a:ext cx="8229600" cy="501005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1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414084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193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rot="5400000">
            <a:off x="400" y="497147"/>
            <a:ext cx="995082" cy="800"/>
          </a:xfrm>
          <a:prstGeom prst="line">
            <a:avLst/>
          </a:prstGeom>
          <a:ln w="22225">
            <a:solidFill>
              <a:srgbClr val="830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73" y="274638"/>
            <a:ext cx="7686700" cy="5111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734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42925" y="74639"/>
            <a:ext cx="7924800" cy="6326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6610" y="6568459"/>
            <a:ext cx="2133600" cy="36512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984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06B5-3092-7345-B9E6-8A2392AB166B}" type="datetime1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3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0A88-A6B9-0A40-AC85-0C08F29EB47C}" type="datetime1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2D05-CFE7-C14B-A67A-E655F28334D0}" type="datetime1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6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AC39-CEA0-9647-89DF-3F7A3F50BF96}" type="datetime1">
              <a:rPr lang="en-US" smtClean="0"/>
              <a:t>2/28/18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93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93E6A-3B83-7A4B-810E-5DDED959D540}" type="datetime1">
              <a:rPr lang="en-US" smtClean="0"/>
              <a:t>2/28/18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8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0E574-1049-7848-9F51-50CAD66B8B75}" type="datetime1">
              <a:rPr lang="en-US" smtClean="0"/>
              <a:t>2/28/18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6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3B2F-D37A-604E-8FE1-3DE4AE27B21C}" type="datetime1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5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1572-38B1-ED42-A8EE-717F3828AC3F}" type="datetime1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79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7" Type="http://schemas.openxmlformats.org/officeDocument/2006/relationships/vmlDrawing" Target="../drawings/vmlDrawing1.vml"/><Relationship Id="rId8" Type="http://schemas.openxmlformats.org/officeDocument/2006/relationships/oleObject" Target="???" TargetMode="Externa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4E78-0C97-3D41-8B7B-5FACFDDF35F2}" type="datetime1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4D4C3-4634-F346-BEAA-8029D18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0116"/>
            <a:ext cx="8229600" cy="512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6FF758F-725A-4403-AF81-A0503C31101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2/28/18</a:t>
            </a:fld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450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FDF008C-E983-4CF1-805C-06207AB7B46B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3" y="6643250"/>
            <a:ext cx="9143968" cy="238148"/>
          </a:xfrm>
          <a:prstGeom prst="rect">
            <a:avLst/>
          </a:prstGeom>
          <a:solidFill>
            <a:srgbClr val="83052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457200" y="46043"/>
            <a:ext cx="8229600" cy="949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8293100" y="0"/>
          <a:ext cx="838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" name="Document" r:id="rId8" imgW="1003263" imgH="1028662" progId="Word.Document.12">
                  <p:link updateAutomatic="1"/>
                </p:oleObj>
              </mc:Choice>
              <mc:Fallback>
                <p:oleObj name="Document" r:id="rId8" imgW="1003263" imgH="1028662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3100" y="0"/>
                        <a:ext cx="8382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1749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45898"/>
            <a:ext cx="9144000" cy="2016779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168043"/>
                </a:solidFill>
              </a:rPr>
              <a:t>Statistical Analysis and Learning (SAL): (ISL Resampling Methods, </a:t>
            </a:r>
            <a:r>
              <a:rPr lang="en-US" sz="4000" b="1" dirty="0" smtClean="0">
                <a:solidFill>
                  <a:srgbClr val="168043"/>
                </a:solidFill>
              </a:rPr>
              <a:t>Ch5)</a:t>
            </a:r>
            <a:r>
              <a:rPr lang="en-US" sz="4000" b="1" dirty="0" smtClean="0">
                <a:solidFill>
                  <a:srgbClr val="168043"/>
                </a:solidFill>
              </a:rPr>
              <a:t/>
            </a:r>
            <a:br>
              <a:rPr lang="en-US" sz="4000" b="1" dirty="0" smtClean="0">
                <a:solidFill>
                  <a:srgbClr val="168043"/>
                </a:solidFill>
              </a:rPr>
            </a:br>
            <a:r>
              <a:rPr lang="en-US" sz="2000" b="1" u="sng" dirty="0" smtClean="0">
                <a:solidFill>
                  <a:srgbClr val="168043"/>
                </a:solidFill>
              </a:rPr>
              <a:t>Textbook</a:t>
            </a:r>
            <a:r>
              <a:rPr lang="en-US" sz="2000" b="1" dirty="0" smtClean="0">
                <a:solidFill>
                  <a:srgbClr val="168043"/>
                </a:solidFill>
              </a:rPr>
              <a:t>: </a:t>
            </a:r>
            <a:r>
              <a:rPr lang="en-US" sz="2000" b="1" i="1" dirty="0" smtClean="0">
                <a:solidFill>
                  <a:srgbClr val="168043"/>
                </a:solidFill>
              </a:rPr>
              <a:t>An Introduction to Statistical Learning (ISL)</a:t>
            </a:r>
            <a:endParaRPr lang="en-US" sz="2000" b="1" i="1" dirty="0">
              <a:solidFill>
                <a:srgbClr val="16804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06461"/>
            <a:ext cx="6400800" cy="2353047"/>
          </a:xfrm>
        </p:spPr>
        <p:txBody>
          <a:bodyPr>
            <a:normAutofit fontScale="92500" lnSpcReduction="10000"/>
          </a:bodyPr>
          <a:lstStyle/>
          <a:p>
            <a:r>
              <a:rPr lang="en-US" sz="3500" b="1" dirty="0" smtClean="0">
                <a:solidFill>
                  <a:srgbClr val="A60000"/>
                </a:solidFill>
              </a:rPr>
              <a:t>Varun Rai</a:t>
            </a:r>
          </a:p>
          <a:p>
            <a:r>
              <a:rPr lang="en-US" sz="2800" b="1" dirty="0" smtClean="0">
                <a:solidFill>
                  <a:srgbClr val="A60000"/>
                </a:solidFill>
              </a:rPr>
              <a:t>LBJ School of Public Affairs</a:t>
            </a:r>
            <a:endParaRPr lang="en-US" sz="2800" b="1" dirty="0">
              <a:solidFill>
                <a:srgbClr val="A60000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University of Texas at </a:t>
            </a:r>
            <a:r>
              <a:rPr lang="en-US" dirty="0" smtClean="0">
                <a:solidFill>
                  <a:schemeClr val="tx1"/>
                </a:solidFill>
              </a:rPr>
              <a:t>Austin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400" i="1" dirty="0" smtClean="0">
                <a:solidFill>
                  <a:schemeClr val="tx1"/>
                </a:solidFill>
              </a:rPr>
              <a:t>28</a:t>
            </a:r>
            <a:r>
              <a:rPr lang="en-US" sz="2400" i="1" baseline="30000" dirty="0" smtClean="0">
                <a:solidFill>
                  <a:schemeClr val="tx1"/>
                </a:solidFill>
              </a:rPr>
              <a:t>th</a:t>
            </a:r>
            <a:r>
              <a:rPr lang="en-US" sz="2400" i="1" dirty="0" smtClean="0">
                <a:solidFill>
                  <a:schemeClr val="tx1"/>
                </a:solidFill>
              </a:rPr>
              <a:t> </a:t>
            </a:r>
            <a:r>
              <a:rPr lang="en-US" sz="2400" i="1" dirty="0" smtClean="0">
                <a:solidFill>
                  <a:schemeClr val="tx1"/>
                </a:solidFill>
              </a:rPr>
              <a:t> February 2018</a:t>
            </a:r>
            <a:endParaRPr lang="en-US" sz="2400" i="1" dirty="0" smtClean="0">
              <a:solidFill>
                <a:schemeClr val="tx1"/>
              </a:solidFill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H="1">
            <a:off x="152400" y="6477000"/>
            <a:ext cx="7205112" cy="0"/>
          </a:xfrm>
          <a:prstGeom prst="line">
            <a:avLst/>
          </a:prstGeom>
          <a:noFill/>
          <a:ln w="12700">
            <a:solidFill>
              <a:srgbClr val="42413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304800" y="4724400"/>
            <a:ext cx="0" cy="1905000"/>
          </a:xfrm>
          <a:prstGeom prst="line">
            <a:avLst/>
          </a:prstGeom>
          <a:noFill/>
          <a:ln w="6350">
            <a:solidFill>
              <a:srgbClr val="D7511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Picture 9" descr="lbj_logo_pacl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5867400"/>
            <a:ext cx="8001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UT-Aerial-resized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24000"/>
          </a:xfrm>
          <a:prstGeom prst="rect">
            <a:avLst/>
          </a:prstGeom>
        </p:spPr>
      </p:pic>
      <p:pic>
        <p:nvPicPr>
          <p:cNvPr id="7" name="Picture 6" descr="ut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632" y="5960378"/>
            <a:ext cx="841248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Bootstrap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410469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59413" y="3003178"/>
            <a:ext cx="5080000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2519" y="3334872"/>
            <a:ext cx="8916894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2519" y="3678519"/>
            <a:ext cx="2492187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63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Bootstrap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6618"/>
            <a:ext cx="9144000" cy="2393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" y="3724088"/>
            <a:ext cx="9131300" cy="1651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449295" y="1509061"/>
            <a:ext cx="5588000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64355" y="1837766"/>
            <a:ext cx="3645645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68707" y="4377766"/>
            <a:ext cx="622150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55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89" y="560548"/>
            <a:ext cx="7951321" cy="60079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Bootstrap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40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Quantifying the Accuracy of α  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20" y="910664"/>
            <a:ext cx="8392491" cy="56844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3565" y="925605"/>
            <a:ext cx="1439444" cy="32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213100" y="1232164"/>
            <a:ext cx="3435724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59296" y="2136590"/>
            <a:ext cx="3406586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0220" y="2435413"/>
            <a:ext cx="99436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3565" y="2779060"/>
            <a:ext cx="4805731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67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Bootstrap</a:t>
            </a:r>
            <a:endParaRPr lang="en-US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1553879"/>
            <a:ext cx="9131300" cy="2627408"/>
            <a:chOff x="0" y="1120590"/>
            <a:chExt cx="9131300" cy="26274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120590"/>
              <a:ext cx="9131300" cy="14351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00" y="2452598"/>
              <a:ext cx="9093200" cy="1295400"/>
            </a:xfrm>
            <a:prstGeom prst="rect">
              <a:avLst/>
            </a:prstGeom>
          </p:spPr>
        </p:pic>
      </p:grpSp>
      <p:cxnSp>
        <p:nvCxnSpPr>
          <p:cNvPr id="8" name="Straight Connector 7"/>
          <p:cNvCxnSpPr/>
          <p:nvPr/>
        </p:nvCxnSpPr>
        <p:spPr>
          <a:xfrm>
            <a:off x="3475317" y="2196354"/>
            <a:ext cx="561489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5046" y="2554942"/>
            <a:ext cx="348129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79060" y="2885887"/>
            <a:ext cx="6311150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88355" y="3869766"/>
            <a:ext cx="7401855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5046" y="4211171"/>
            <a:ext cx="469601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70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56" y="0"/>
            <a:ext cx="7989903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Bootstrap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9530" y="1030942"/>
            <a:ext cx="3852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Randomly select</a:t>
            </a:r>
            <a:r>
              <a:rPr lang="en-US" sz="2000" b="1" i="1" dirty="0" smtClean="0">
                <a:solidFill>
                  <a:srgbClr val="FF0000"/>
                </a:solidFill>
              </a:rPr>
              <a:t> n </a:t>
            </a:r>
            <a:r>
              <a:rPr lang="en-US" sz="2000" b="1" dirty="0" smtClean="0">
                <a:solidFill>
                  <a:srgbClr val="FF0000"/>
                </a:solidFill>
              </a:rPr>
              <a:t>observations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Sampling with replacement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70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Bootstrap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9900"/>
            <a:ext cx="9144000" cy="335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4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0" y="232974"/>
            <a:ext cx="8722436" cy="54076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-24182"/>
            <a:ext cx="7898862" cy="511156"/>
          </a:xfrm>
        </p:spPr>
        <p:txBody>
          <a:bodyPr/>
          <a:lstStyle/>
          <a:p>
            <a:r>
              <a:rPr lang="en-US" b="1" dirty="0" smtClean="0"/>
              <a:t>Bootstrap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77" y="5566620"/>
            <a:ext cx="8630978" cy="128571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169648" y="6499413"/>
            <a:ext cx="348129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2624" y="6807515"/>
            <a:ext cx="348129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3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215661"/>
            <a:ext cx="7898862" cy="511156"/>
          </a:xfrm>
        </p:spPr>
        <p:txBody>
          <a:bodyPr/>
          <a:lstStyle/>
          <a:p>
            <a:r>
              <a:rPr lang="en-US" b="1" dirty="0" smtClean="0"/>
              <a:t>Bootstrap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77800"/>
            <a:ext cx="80391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2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19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511156"/>
          </a:xfrm>
        </p:spPr>
        <p:txBody>
          <a:bodyPr/>
          <a:lstStyle/>
          <a:p>
            <a:r>
              <a:rPr lang="en-US" sz="4800" b="1" dirty="0" smtClean="0">
                <a:latin typeface="Apple Chancery"/>
                <a:cs typeface="Apple Chancery"/>
              </a:rPr>
              <a:t>Cross-Validation</a:t>
            </a:r>
            <a:endParaRPr lang="en-US" sz="4800" b="1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91128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Note on Material</a:t>
            </a:r>
            <a:endParaRPr lang="en-US" sz="2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0377" y="1167685"/>
            <a:ext cx="8488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Unless otherwise noted, all material in this presentation are from this course’s textbook, </a:t>
            </a:r>
            <a:r>
              <a:rPr lang="en-US" sz="2800" i="1" dirty="0" smtClean="0"/>
              <a:t>An Introduction to Statistical Learning (ISL)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4842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Estimating Test Error: Holding Out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7294" y="1195297"/>
            <a:ext cx="772459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/>
              <a:t>Training vs. test error?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/>
              <a:t>How to estimate test error?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/>
              <a:t>We consider </a:t>
            </a:r>
            <a:r>
              <a:rPr lang="en-US" sz="2200" dirty="0"/>
              <a:t>a class of methods that estimate </a:t>
            </a:r>
            <a:r>
              <a:rPr lang="en-US" sz="2200" dirty="0" smtClean="0"/>
              <a:t>the test </a:t>
            </a:r>
            <a:r>
              <a:rPr lang="en-US" sz="2200" dirty="0"/>
              <a:t>error rate by </a:t>
            </a:r>
            <a:r>
              <a:rPr lang="en-US" sz="2200" b="1" dirty="0">
                <a:solidFill>
                  <a:srgbClr val="0000FF"/>
                </a:solidFill>
              </a:rPr>
              <a:t>holding out  </a:t>
            </a:r>
            <a:r>
              <a:rPr lang="en-US" sz="2200" dirty="0"/>
              <a:t>a subset of the training </a:t>
            </a:r>
            <a:r>
              <a:rPr lang="en-US" sz="2200" dirty="0" smtClean="0"/>
              <a:t>observations from the fitting </a:t>
            </a:r>
            <a:r>
              <a:rPr lang="en-US" sz="2200" dirty="0"/>
              <a:t>process, and then applying the </a:t>
            </a:r>
            <a:r>
              <a:rPr lang="en-US" sz="2200" dirty="0" smtClean="0"/>
              <a:t>statistical learning </a:t>
            </a:r>
            <a:r>
              <a:rPr lang="en-US" sz="2200" dirty="0"/>
              <a:t>method to </a:t>
            </a:r>
            <a:r>
              <a:rPr lang="en-US" sz="2200" dirty="0" smtClean="0"/>
              <a:t>those held </a:t>
            </a:r>
            <a:r>
              <a:rPr lang="en-US" sz="2200" dirty="0"/>
              <a:t>out observations.</a:t>
            </a:r>
          </a:p>
        </p:txBody>
      </p:sp>
    </p:spTree>
    <p:extLst>
      <p:ext uri="{BB962C8B-B14F-4D97-AF65-F5344CB8AC3E}">
        <p14:creationId xmlns:p14="http://schemas.microsoft.com/office/powerpoint/2010/main" val="160430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The Validation-Set Approach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94" y="1001060"/>
            <a:ext cx="8344699" cy="2773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747" y="3939240"/>
            <a:ext cx="7126941" cy="277534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975434" y="2256120"/>
            <a:ext cx="6762759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3022" y="2554943"/>
            <a:ext cx="7512214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133050" y="3137645"/>
            <a:ext cx="2480842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3573" y="3454398"/>
            <a:ext cx="154040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21217" y="3775633"/>
            <a:ext cx="4834459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70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2903" y="95347"/>
            <a:ext cx="7958627" cy="695790"/>
          </a:xfrm>
        </p:spPr>
        <p:txBody>
          <a:bodyPr/>
          <a:lstStyle/>
          <a:p>
            <a:r>
              <a:rPr lang="en-US" b="1" dirty="0" smtClean="0"/>
              <a:t>Flashback: Polynomial Regression</a:t>
            </a:r>
            <a:endParaRPr lang="en-US" sz="2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850900"/>
            <a:ext cx="66802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790" y="1609165"/>
            <a:ext cx="9144000" cy="222520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4251512"/>
            <a:ext cx="9144000" cy="683664"/>
            <a:chOff x="0" y="4251512"/>
            <a:chExt cx="9144000" cy="68366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251512"/>
              <a:ext cx="9144000" cy="68366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100044" y="4542972"/>
              <a:ext cx="2034990" cy="362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0" y="4077325"/>
            <a:ext cx="9090210" cy="989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4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The Validation-Set Approach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4907"/>
            <a:ext cx="9144000" cy="56931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21411" y="835959"/>
            <a:ext cx="4144681" cy="35261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823388" y="6320120"/>
            <a:ext cx="6208441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65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The Validation-Set Approach: Disadvantages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574800"/>
            <a:ext cx="9004300" cy="36957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31551" y="2286002"/>
            <a:ext cx="5644037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72788" y="4497296"/>
            <a:ext cx="5757977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36365" y="4156637"/>
            <a:ext cx="456398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6817" y="4799106"/>
            <a:ext cx="6333775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38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Leave-One-Out Cross-Validation (LOOCV)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" y="1209484"/>
            <a:ext cx="9144000" cy="3482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" y="4551061"/>
            <a:ext cx="9118600" cy="1358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2700" y="1598708"/>
            <a:ext cx="8952006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089843" y="3242237"/>
            <a:ext cx="696715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83965" y="3914590"/>
            <a:ext cx="731062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4353" y="4933578"/>
            <a:ext cx="8845854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83965" y="5590990"/>
            <a:ext cx="731062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19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Leave-One-Out Cross-Validation (LOOCV)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1765300"/>
            <a:ext cx="90424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6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LOOCV – Two Major Advantages Over the Validation-Set Approach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7294" y="1195297"/>
            <a:ext cx="7724590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/>
              <a:t>First</a:t>
            </a:r>
            <a:r>
              <a:rPr lang="en-US" sz="2200" dirty="0"/>
              <a:t>, </a:t>
            </a:r>
            <a:r>
              <a:rPr lang="en-US" sz="2200" dirty="0" smtClean="0">
                <a:solidFill>
                  <a:srgbClr val="0000FF"/>
                </a:solidFill>
              </a:rPr>
              <a:t>LOOCV </a:t>
            </a:r>
            <a:r>
              <a:rPr lang="en-US" sz="2200" dirty="0">
                <a:solidFill>
                  <a:srgbClr val="0000FF"/>
                </a:solidFill>
              </a:rPr>
              <a:t>has far less bias.</a:t>
            </a:r>
            <a:r>
              <a:rPr lang="en-US" sz="2200" dirty="0"/>
              <a:t> </a:t>
            </a:r>
            <a:endParaRPr lang="en-US" sz="2200" dirty="0" smtClean="0"/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/>
              <a:t>In </a:t>
            </a:r>
            <a:r>
              <a:rPr lang="en-US" sz="2200" dirty="0"/>
              <a:t>LOOCV, we repeatedly fit the </a:t>
            </a:r>
            <a:r>
              <a:rPr lang="en-US" sz="2200" dirty="0" smtClean="0"/>
              <a:t>statistical learning </a:t>
            </a:r>
            <a:r>
              <a:rPr lang="en-US" sz="2200" dirty="0"/>
              <a:t>method using </a:t>
            </a:r>
            <a:r>
              <a:rPr lang="en-US" sz="2200" dirty="0">
                <a:solidFill>
                  <a:srgbClr val="0000FF"/>
                </a:solidFill>
              </a:rPr>
              <a:t>training sets that contain n −  1 observations</a:t>
            </a:r>
            <a:r>
              <a:rPr lang="en-US" sz="2200" dirty="0" smtClean="0">
                <a:solidFill>
                  <a:srgbClr val="0000FF"/>
                </a:solidFill>
              </a:rPr>
              <a:t>, almost </a:t>
            </a:r>
            <a:r>
              <a:rPr lang="en-US" sz="2200" dirty="0">
                <a:solidFill>
                  <a:srgbClr val="0000FF"/>
                </a:solidFill>
              </a:rPr>
              <a:t>as many as are in the entire data set. </a:t>
            </a:r>
            <a:endParaRPr lang="en-US" sz="2200" dirty="0" smtClean="0">
              <a:solidFill>
                <a:srgbClr val="0000FF"/>
              </a:solidFill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/>
              <a:t>This </a:t>
            </a:r>
            <a:r>
              <a:rPr lang="en-US" sz="2200" dirty="0"/>
              <a:t>is in contrast </a:t>
            </a:r>
            <a:r>
              <a:rPr lang="en-US" sz="2200" dirty="0" smtClean="0"/>
              <a:t>to the </a:t>
            </a:r>
            <a:r>
              <a:rPr lang="en-US" sz="2200" dirty="0">
                <a:solidFill>
                  <a:srgbClr val="0000FF"/>
                </a:solidFill>
              </a:rPr>
              <a:t>validation set approach</a:t>
            </a:r>
            <a:r>
              <a:rPr lang="en-US" sz="2200" dirty="0"/>
              <a:t>, in which the </a:t>
            </a:r>
            <a:r>
              <a:rPr lang="en-US" sz="2200" dirty="0">
                <a:solidFill>
                  <a:srgbClr val="0000FF"/>
                </a:solidFill>
              </a:rPr>
              <a:t>training set is typically </a:t>
            </a:r>
            <a:r>
              <a:rPr lang="en-US" sz="2200" dirty="0" smtClean="0">
                <a:solidFill>
                  <a:srgbClr val="0000FF"/>
                </a:solidFill>
              </a:rPr>
              <a:t>around half</a:t>
            </a:r>
            <a:r>
              <a:rPr lang="en-US" sz="2200" dirty="0" smtClean="0"/>
              <a:t> </a:t>
            </a:r>
            <a:r>
              <a:rPr lang="en-US" sz="2200" dirty="0"/>
              <a:t>the size of the original data set. </a:t>
            </a:r>
            <a:endParaRPr lang="en-US" sz="2200" dirty="0" smtClean="0"/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/>
              <a:t>Consequently</a:t>
            </a:r>
            <a:r>
              <a:rPr lang="en-US" sz="2200" dirty="0"/>
              <a:t>, the LOOCV </a:t>
            </a:r>
            <a:r>
              <a:rPr lang="en-US" sz="2200" dirty="0" smtClean="0"/>
              <a:t>approach tends </a:t>
            </a:r>
            <a:r>
              <a:rPr lang="en-US" sz="2200" dirty="0"/>
              <a:t>not to overestimate the test error rate as much as the </a:t>
            </a:r>
            <a:r>
              <a:rPr lang="en-US" sz="2200" dirty="0" smtClean="0"/>
              <a:t>validation set </a:t>
            </a:r>
            <a:r>
              <a:rPr lang="en-US" sz="2200" dirty="0"/>
              <a:t>approach does. 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64494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LOOCV – Two Major Advantages Over the Validation-Set Approach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7294" y="1195297"/>
            <a:ext cx="77245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/>
              <a:t>Second, in contrast to the validation approach which will yield different results when applied repeatedly due to randomness in the training/validation set splits, </a:t>
            </a:r>
            <a:r>
              <a:rPr lang="en-US" sz="2200" dirty="0" smtClean="0">
                <a:solidFill>
                  <a:srgbClr val="0000FF"/>
                </a:solidFill>
              </a:rPr>
              <a:t>performing LOOCV multiple times </a:t>
            </a:r>
            <a:r>
              <a:rPr lang="en-US" sz="2200" dirty="0">
                <a:solidFill>
                  <a:srgbClr val="0000FF"/>
                </a:solidFill>
              </a:rPr>
              <a:t>will </a:t>
            </a:r>
            <a:r>
              <a:rPr lang="en-US" sz="2200" dirty="0" smtClean="0">
                <a:solidFill>
                  <a:srgbClr val="0000FF"/>
                </a:solidFill>
              </a:rPr>
              <a:t>always </a:t>
            </a:r>
            <a:r>
              <a:rPr lang="en-US" sz="2200" dirty="0">
                <a:solidFill>
                  <a:srgbClr val="0000FF"/>
                </a:solidFill>
              </a:rPr>
              <a:t>yield the same results</a:t>
            </a:r>
            <a:r>
              <a:rPr lang="en-US" sz="2200" dirty="0"/>
              <a:t>: there is no randomness in the training/</a:t>
            </a:r>
            <a:r>
              <a:rPr lang="en-US" sz="2200" dirty="0" smtClean="0"/>
              <a:t>validation set </a:t>
            </a:r>
            <a:r>
              <a:rPr lang="en-US" sz="2200" dirty="0"/>
              <a:t>splits.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95345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29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LOOCV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933820"/>
            <a:ext cx="9105900" cy="5575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86941" y="933820"/>
            <a:ext cx="4503269" cy="383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6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Resampling Methods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7294" y="1180356"/>
            <a:ext cx="772459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/>
              <a:t>Resampling </a:t>
            </a:r>
            <a:r>
              <a:rPr lang="en-US" sz="2200" dirty="0"/>
              <a:t>methods are an indispensable tool in modern statistics. </a:t>
            </a:r>
            <a:endParaRPr lang="en-US" sz="2200" dirty="0" smtClean="0"/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/>
              <a:t>They</a:t>
            </a:r>
            <a:r>
              <a:rPr lang="en-US" sz="2200" dirty="0"/>
              <a:t> </a:t>
            </a:r>
            <a:r>
              <a:rPr lang="en-US" sz="2200" dirty="0" smtClean="0"/>
              <a:t>involve </a:t>
            </a:r>
            <a:r>
              <a:rPr lang="en-US" sz="2200" dirty="0">
                <a:solidFill>
                  <a:srgbClr val="0000FF"/>
                </a:solidFill>
              </a:rPr>
              <a:t>repeatedly drawing samples from a training set and refitting a </a:t>
            </a:r>
            <a:r>
              <a:rPr lang="en-US" sz="2200" dirty="0" smtClean="0">
                <a:solidFill>
                  <a:srgbClr val="0000FF"/>
                </a:solidFill>
              </a:rPr>
              <a:t>model</a:t>
            </a:r>
            <a:r>
              <a:rPr lang="en-US" sz="2200" dirty="0" smtClean="0"/>
              <a:t> of </a:t>
            </a:r>
            <a:r>
              <a:rPr lang="en-US" sz="2200" dirty="0"/>
              <a:t>interest on each sample in order to obtain additional information </a:t>
            </a:r>
            <a:r>
              <a:rPr lang="en-US" sz="2200" dirty="0" smtClean="0"/>
              <a:t>about the </a:t>
            </a:r>
            <a:r>
              <a:rPr lang="en-US" sz="2200" dirty="0"/>
              <a:t>fitted </a:t>
            </a:r>
            <a:r>
              <a:rPr lang="en-US" sz="2200" dirty="0" smtClean="0"/>
              <a:t>model.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/>
              <a:t>For </a:t>
            </a:r>
            <a:r>
              <a:rPr lang="en-US" sz="2200" dirty="0"/>
              <a:t>example, in order to estimate the variability of a </a:t>
            </a:r>
            <a:r>
              <a:rPr lang="en-US" sz="2200" dirty="0" smtClean="0"/>
              <a:t>linear regression </a:t>
            </a:r>
            <a:r>
              <a:rPr lang="en-US" sz="2200" dirty="0"/>
              <a:t>fit, we can repeatedly draw different samples from the </a:t>
            </a:r>
            <a:r>
              <a:rPr lang="en-US" sz="2200" dirty="0" smtClean="0"/>
              <a:t>training data</a:t>
            </a:r>
            <a:r>
              <a:rPr lang="en-US" sz="2200" dirty="0"/>
              <a:t>, fit a linear regression to each new sample, and then examine </a:t>
            </a:r>
            <a:r>
              <a:rPr lang="en-US" sz="2200" dirty="0" smtClean="0"/>
              <a:t>the extent </a:t>
            </a:r>
            <a:r>
              <a:rPr lang="en-US" sz="2200" dirty="0"/>
              <a:t>to which the resulting fits </a:t>
            </a:r>
            <a:r>
              <a:rPr lang="en-US" sz="2200" dirty="0" smtClean="0"/>
              <a:t>differ.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/>
              <a:t>Such </a:t>
            </a:r>
            <a:r>
              <a:rPr lang="en-US" sz="2200" dirty="0"/>
              <a:t>an approach may allow us </a:t>
            </a:r>
            <a:r>
              <a:rPr lang="en-US" sz="2200" dirty="0" smtClean="0"/>
              <a:t>to </a:t>
            </a:r>
            <a:r>
              <a:rPr lang="en-US" sz="2200" dirty="0" smtClean="0">
                <a:solidFill>
                  <a:srgbClr val="0000FF"/>
                </a:solidFill>
              </a:rPr>
              <a:t>obtain </a:t>
            </a:r>
            <a:r>
              <a:rPr lang="en-US" sz="2200" dirty="0">
                <a:solidFill>
                  <a:srgbClr val="0000FF"/>
                </a:solidFill>
              </a:rPr>
              <a:t>information that would not be available from fitting the model </a:t>
            </a:r>
            <a:r>
              <a:rPr lang="en-US" sz="2200" dirty="0" smtClean="0">
                <a:solidFill>
                  <a:srgbClr val="0000FF"/>
                </a:solidFill>
              </a:rPr>
              <a:t>only once </a:t>
            </a:r>
            <a:r>
              <a:rPr lang="en-US" sz="2200" dirty="0"/>
              <a:t>using the original training sample.</a:t>
            </a:r>
          </a:p>
        </p:txBody>
      </p:sp>
    </p:spTree>
    <p:extLst>
      <p:ext uri="{BB962C8B-B14F-4D97-AF65-F5344CB8AC3E}">
        <p14:creationId xmlns:p14="http://schemas.microsoft.com/office/powerpoint/2010/main" val="321384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LOOCV – Special Case Shortcut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4586941" y="1068289"/>
            <a:ext cx="4503269" cy="383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080989"/>
            <a:ext cx="9118600" cy="5562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14707" y="2727388"/>
            <a:ext cx="44821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Does not hold in general!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89612" y="1763061"/>
            <a:ext cx="630059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2582" y="2094756"/>
            <a:ext cx="4260476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7405" y="5277226"/>
            <a:ext cx="1571065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466524" y="5934637"/>
            <a:ext cx="7543005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169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k-fold Cross-Validation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384300"/>
            <a:ext cx="9093200" cy="4089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765176" y="1718238"/>
            <a:ext cx="5325034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285" y="2061885"/>
            <a:ext cx="693065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29965" y="2375649"/>
            <a:ext cx="550997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5" idx="3"/>
          </p:cNvCxnSpPr>
          <p:nvPr/>
        </p:nvCxnSpPr>
        <p:spPr>
          <a:xfrm>
            <a:off x="25400" y="3376708"/>
            <a:ext cx="9093200" cy="52292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5400" y="3690472"/>
            <a:ext cx="2410012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k-fold Cross-Validation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046"/>
            <a:ext cx="9144000" cy="50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33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/>
              <a:t>k-fold Cross-Validation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068289"/>
            <a:ext cx="91059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0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LOOCV: Special Case of k-fold CV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7294" y="1105651"/>
            <a:ext cx="7724590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100" dirty="0" smtClean="0">
                <a:solidFill>
                  <a:srgbClr val="0000FF"/>
                </a:solidFill>
              </a:rPr>
              <a:t>LOOCV </a:t>
            </a:r>
            <a:r>
              <a:rPr lang="en-US" sz="2100" dirty="0">
                <a:solidFill>
                  <a:srgbClr val="0000FF"/>
                </a:solidFill>
              </a:rPr>
              <a:t>is a special case of k -fold CV in which </a:t>
            </a:r>
            <a:r>
              <a:rPr lang="en-US" sz="2100" dirty="0" smtClean="0">
                <a:solidFill>
                  <a:srgbClr val="0000FF"/>
                </a:solidFill>
              </a:rPr>
              <a:t>k is </a:t>
            </a:r>
            <a:r>
              <a:rPr lang="en-US" sz="2100" dirty="0">
                <a:solidFill>
                  <a:srgbClr val="0000FF"/>
                </a:solidFill>
              </a:rPr>
              <a:t>set to equal </a:t>
            </a:r>
            <a:r>
              <a:rPr lang="en-US" sz="2100" dirty="0" smtClean="0">
                <a:solidFill>
                  <a:srgbClr val="0000FF"/>
                </a:solidFill>
              </a:rPr>
              <a:t>n.</a:t>
            </a:r>
            <a:r>
              <a:rPr lang="en-US" sz="2100" dirty="0" smtClean="0"/>
              <a:t> 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100" dirty="0" smtClean="0"/>
              <a:t>In </a:t>
            </a:r>
            <a:r>
              <a:rPr lang="en-US" sz="2100" dirty="0"/>
              <a:t>practice, </a:t>
            </a:r>
            <a:r>
              <a:rPr lang="en-US" sz="2100" dirty="0">
                <a:solidFill>
                  <a:srgbClr val="0000FF"/>
                </a:solidFill>
              </a:rPr>
              <a:t>one typically performs k -fold CV using k  = </a:t>
            </a:r>
            <a:r>
              <a:rPr lang="en-US" sz="2100" dirty="0" smtClean="0">
                <a:solidFill>
                  <a:srgbClr val="0000FF"/>
                </a:solidFill>
              </a:rPr>
              <a:t>5 or </a:t>
            </a:r>
            <a:r>
              <a:rPr lang="en-US" sz="2100" dirty="0">
                <a:solidFill>
                  <a:srgbClr val="0000FF"/>
                </a:solidFill>
              </a:rPr>
              <a:t>k  = 10. </a:t>
            </a:r>
            <a:endParaRPr lang="en-US" sz="2100" dirty="0" smtClean="0">
              <a:solidFill>
                <a:srgbClr val="0000FF"/>
              </a:solidFill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100" dirty="0" smtClean="0"/>
              <a:t>What </a:t>
            </a:r>
            <a:r>
              <a:rPr lang="en-US" sz="2100" dirty="0"/>
              <a:t>is the advantage of using k  = 5 or k  = 10 rather </a:t>
            </a:r>
            <a:r>
              <a:rPr lang="en-US" sz="2100" dirty="0" smtClean="0"/>
              <a:t>than k  </a:t>
            </a:r>
            <a:r>
              <a:rPr lang="en-US" sz="2100" dirty="0"/>
              <a:t>= </a:t>
            </a:r>
            <a:r>
              <a:rPr lang="en-US" sz="2100" dirty="0" smtClean="0"/>
              <a:t>n? 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100" dirty="0" smtClean="0">
                <a:solidFill>
                  <a:srgbClr val="0000FF"/>
                </a:solidFill>
              </a:rPr>
              <a:t>The </a:t>
            </a:r>
            <a:r>
              <a:rPr lang="en-US" sz="2100" dirty="0">
                <a:solidFill>
                  <a:srgbClr val="0000FF"/>
                </a:solidFill>
              </a:rPr>
              <a:t>most obvious advantage is </a:t>
            </a:r>
            <a:r>
              <a:rPr lang="en-US" sz="2100" dirty="0" smtClean="0">
                <a:solidFill>
                  <a:srgbClr val="0000FF"/>
                </a:solidFill>
              </a:rPr>
              <a:t>computational. </a:t>
            </a:r>
            <a:r>
              <a:rPr lang="en-US" sz="2100" dirty="0" smtClean="0"/>
              <a:t>LOOCV requires fitting the statistical learning method n times. 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100" dirty="0" smtClean="0">
                <a:solidFill>
                  <a:srgbClr val="FF0000"/>
                </a:solidFill>
              </a:rPr>
              <a:t>But cross-validation is a very general approach that can be applied to almost any statistical learning method.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100" dirty="0" smtClean="0"/>
              <a:t>Some statistical learning methods have computationally intensive fitting procedures, and so </a:t>
            </a:r>
            <a:r>
              <a:rPr lang="en-US" sz="2100" dirty="0" smtClean="0">
                <a:solidFill>
                  <a:srgbClr val="0000FF"/>
                </a:solidFill>
              </a:rPr>
              <a:t>performing LOOCV may pose computational problems, especially if n is extremely large. 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100" dirty="0" smtClean="0"/>
              <a:t>In </a:t>
            </a:r>
            <a:r>
              <a:rPr lang="en-US" sz="2100" dirty="0"/>
              <a:t>contrast, performing </a:t>
            </a:r>
            <a:r>
              <a:rPr lang="en-US" sz="2100" dirty="0">
                <a:solidFill>
                  <a:srgbClr val="0000FF"/>
                </a:solidFill>
              </a:rPr>
              <a:t>10-</a:t>
            </a:r>
            <a:r>
              <a:rPr lang="en-US" sz="2100" dirty="0" smtClean="0">
                <a:solidFill>
                  <a:srgbClr val="0000FF"/>
                </a:solidFill>
              </a:rPr>
              <a:t>fold </a:t>
            </a:r>
            <a:r>
              <a:rPr lang="en-US" sz="2100" dirty="0">
                <a:solidFill>
                  <a:srgbClr val="0000FF"/>
                </a:solidFill>
              </a:rPr>
              <a:t> CV requires fitting the learning procedure only ten times</a:t>
            </a:r>
            <a:r>
              <a:rPr lang="en-US" sz="2100" dirty="0"/>
              <a:t>, which may </a:t>
            </a:r>
            <a:r>
              <a:rPr lang="en-US" sz="2100" dirty="0" smtClean="0"/>
              <a:t>be much </a:t>
            </a:r>
            <a:r>
              <a:rPr lang="en-US" sz="2100" dirty="0"/>
              <a:t>more feasible</a:t>
            </a:r>
            <a:r>
              <a:rPr lang="en-US" sz="2100" dirty="0" smtClean="0"/>
              <a:t>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100" dirty="0" smtClean="0"/>
              <a:t>Also, advantageous as regards the </a:t>
            </a:r>
            <a:r>
              <a:rPr lang="en-US" sz="2100" dirty="0" smtClean="0">
                <a:solidFill>
                  <a:srgbClr val="0000FF"/>
                </a:solidFill>
              </a:rPr>
              <a:t>bias-variance tradeoff</a:t>
            </a:r>
            <a:r>
              <a:rPr lang="en-US" sz="21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880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73" y="170345"/>
            <a:ext cx="7686700" cy="511156"/>
          </a:xfrm>
        </p:spPr>
        <p:txBody>
          <a:bodyPr/>
          <a:lstStyle/>
          <a:p>
            <a:r>
              <a:rPr lang="en-US" sz="3600" b="1" dirty="0" smtClean="0"/>
              <a:t>Flashback: Bias-Variance Trade-off</a:t>
            </a:r>
            <a:endParaRPr lang="en-US" sz="3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8" y="1607822"/>
            <a:ext cx="7913397" cy="4960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0848" y="929218"/>
            <a:ext cx="77701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Key question: how to choose the level </a:t>
            </a:r>
            <a:r>
              <a:rPr lang="en-US" sz="2200" b="1" smtClean="0">
                <a:solidFill>
                  <a:srgbClr val="FF0000"/>
                </a:solidFill>
              </a:rPr>
              <a:t>of flexibility for real data?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40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/>
              <a:t>k-fold Cross-Validation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5879"/>
            <a:ext cx="9144000" cy="531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0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Model Performance and Model Selection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56012" y="2808943"/>
            <a:ext cx="588822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3873" y="3765179"/>
            <a:ext cx="693065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110017" y="5094944"/>
            <a:ext cx="693065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3873" y="5423650"/>
            <a:ext cx="2142245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7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LOOCV vs. k</a:t>
            </a:r>
            <a:r>
              <a:rPr lang="en-US" b="1" dirty="0"/>
              <a:t>-fold </a:t>
            </a:r>
            <a:r>
              <a:rPr lang="en-US" b="1" dirty="0" smtClean="0"/>
              <a:t>CV: Bias-Variance Tradeoff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7294" y="1045887"/>
            <a:ext cx="772459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100" dirty="0" smtClean="0">
                <a:solidFill>
                  <a:srgbClr val="FF0000"/>
                </a:solidFill>
              </a:rPr>
              <a:t>Bias: Validation-set vs. LOOCV vs. k-fold CV? 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100" dirty="0" smtClean="0">
                <a:solidFill>
                  <a:srgbClr val="0000FF"/>
                </a:solidFill>
              </a:rPr>
              <a:t>But bias not the only source for concern in an estimating procedure: need to pay respect to variance too!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2700" y="2309156"/>
            <a:ext cx="9118600" cy="3925795"/>
            <a:chOff x="12700" y="2309156"/>
            <a:chExt cx="9118600" cy="39257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0" y="2309156"/>
              <a:ext cx="9118600" cy="2717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0" y="4952251"/>
              <a:ext cx="9118600" cy="1282700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44831" y="2279274"/>
            <a:ext cx="1081475" cy="32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4683" y="2615715"/>
            <a:ext cx="6930658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04714" y="4952251"/>
            <a:ext cx="5727816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772" y="5274238"/>
            <a:ext cx="9045379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9772" y="5588002"/>
            <a:ext cx="2539993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64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39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LOOCV vs. k</a:t>
            </a:r>
            <a:r>
              <a:rPr lang="en-US" b="1" dirty="0"/>
              <a:t>-fold </a:t>
            </a:r>
            <a:r>
              <a:rPr lang="en-US" b="1" dirty="0" smtClean="0"/>
              <a:t>CV: Bias-Variance Tradeoff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517276"/>
            <a:ext cx="9080500" cy="16891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02514" y="2510120"/>
            <a:ext cx="6829285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638" y="3176497"/>
            <a:ext cx="7623724" cy="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1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Resampling Methods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7294" y="1060828"/>
            <a:ext cx="7724590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/>
              <a:t>W</a:t>
            </a:r>
            <a:r>
              <a:rPr lang="en-US" sz="2200" dirty="0" smtClean="0"/>
              <a:t>e </a:t>
            </a:r>
            <a:r>
              <a:rPr lang="en-US" sz="2200" dirty="0"/>
              <a:t>discuss two of the most </a:t>
            </a:r>
            <a:r>
              <a:rPr lang="en-US" sz="2200" dirty="0" smtClean="0"/>
              <a:t>commonly used </a:t>
            </a:r>
            <a:r>
              <a:rPr lang="en-US" sz="2200" dirty="0"/>
              <a:t>resampling methods, </a:t>
            </a:r>
            <a:r>
              <a:rPr lang="en-US" sz="2200" b="1" dirty="0">
                <a:solidFill>
                  <a:srgbClr val="0000FF"/>
                </a:solidFill>
              </a:rPr>
              <a:t>cross-</a:t>
            </a:r>
            <a:r>
              <a:rPr lang="en-US" sz="2200" b="1" dirty="0" smtClean="0">
                <a:solidFill>
                  <a:srgbClr val="0000FF"/>
                </a:solidFill>
              </a:rPr>
              <a:t>validation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rgbClr val="0000FF"/>
                </a:solidFill>
              </a:rPr>
              <a:t>the bootstrap </a:t>
            </a:r>
            <a:r>
              <a:rPr lang="en-US" sz="2200" dirty="0"/>
              <a:t>. </a:t>
            </a:r>
            <a:endParaRPr lang="en-US" sz="2200" dirty="0" smtClean="0"/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/>
              <a:t>Cross</a:t>
            </a:r>
            <a:r>
              <a:rPr lang="en-US" sz="2200" dirty="0"/>
              <a:t>-validation can be used to </a:t>
            </a:r>
            <a:r>
              <a:rPr lang="en-US" sz="2200" dirty="0">
                <a:solidFill>
                  <a:srgbClr val="0000FF"/>
                </a:solidFill>
              </a:rPr>
              <a:t>estimate the </a:t>
            </a:r>
            <a:r>
              <a:rPr lang="en-US" sz="2200" dirty="0" smtClean="0">
                <a:solidFill>
                  <a:srgbClr val="0000FF"/>
                </a:solidFill>
              </a:rPr>
              <a:t>test error </a:t>
            </a:r>
            <a:r>
              <a:rPr lang="en-US" sz="2200" dirty="0"/>
              <a:t>associated with a given statistical learning method in order to </a:t>
            </a:r>
            <a:r>
              <a:rPr lang="en-US" sz="2200" dirty="0" smtClean="0"/>
              <a:t>evaluate its </a:t>
            </a:r>
            <a:r>
              <a:rPr lang="en-US" sz="2200" dirty="0"/>
              <a:t>performance</a:t>
            </a:r>
            <a:r>
              <a:rPr lang="en-US" sz="2200" dirty="0">
                <a:solidFill>
                  <a:srgbClr val="0000FF"/>
                </a:solidFill>
              </a:rPr>
              <a:t>, or to select the appropriate level of flexibility. </a:t>
            </a:r>
            <a:endParaRPr lang="en-US" sz="2200" dirty="0" smtClean="0">
              <a:solidFill>
                <a:srgbClr val="0000FF"/>
              </a:solidFill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/>
              <a:t>The process of </a:t>
            </a:r>
            <a:r>
              <a:rPr lang="en-US" sz="2200" dirty="0"/>
              <a:t>evaluating a model’s performance is known as </a:t>
            </a:r>
            <a:r>
              <a:rPr lang="en-US" sz="2200" b="1" dirty="0">
                <a:solidFill>
                  <a:srgbClr val="0000FF"/>
                </a:solidFill>
              </a:rPr>
              <a:t>model assessment </a:t>
            </a:r>
            <a:r>
              <a:rPr lang="en-US" sz="2200" dirty="0"/>
              <a:t>, </a:t>
            </a:r>
            <a:r>
              <a:rPr lang="en-US" sz="2200" dirty="0" smtClean="0"/>
              <a:t>whereas model</a:t>
            </a:r>
            <a:r>
              <a:rPr lang="en-US" sz="2200" dirty="0"/>
              <a:t> </a:t>
            </a:r>
            <a:r>
              <a:rPr lang="en-US" sz="2200" dirty="0" smtClean="0"/>
              <a:t>the </a:t>
            </a:r>
            <a:r>
              <a:rPr lang="en-US" sz="2200" dirty="0"/>
              <a:t>process of selecting the proper level of flexibility for a model is known </a:t>
            </a:r>
            <a:r>
              <a:rPr lang="en-US" sz="2200" dirty="0" smtClean="0"/>
              <a:t>as assessment</a:t>
            </a:r>
            <a:r>
              <a:rPr lang="en-US" sz="2200" dirty="0"/>
              <a:t> </a:t>
            </a:r>
            <a:r>
              <a:rPr lang="en-US" sz="2200" b="1" dirty="0" smtClean="0">
                <a:solidFill>
                  <a:srgbClr val="0000FF"/>
                </a:solidFill>
              </a:rPr>
              <a:t>model selection</a:t>
            </a:r>
            <a:r>
              <a:rPr lang="en-US" sz="2200" dirty="0" smtClean="0"/>
              <a:t>. 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>
                <a:solidFill>
                  <a:srgbClr val="0000FF"/>
                </a:solidFill>
              </a:rPr>
              <a:t>The </a:t>
            </a:r>
            <a:r>
              <a:rPr lang="en-US" sz="2200" dirty="0">
                <a:solidFill>
                  <a:srgbClr val="0000FF"/>
                </a:solidFill>
              </a:rPr>
              <a:t>bootstrap </a:t>
            </a:r>
            <a:r>
              <a:rPr lang="en-US" sz="2200" dirty="0"/>
              <a:t>is used in several contexts, most </a:t>
            </a:r>
            <a:r>
              <a:rPr lang="en-US" sz="2200" dirty="0" smtClean="0"/>
              <a:t>commonly model</a:t>
            </a:r>
            <a:r>
              <a:rPr lang="en-US" sz="2200" dirty="0"/>
              <a:t> </a:t>
            </a:r>
            <a:r>
              <a:rPr lang="en-US" sz="2200" dirty="0" smtClean="0"/>
              <a:t>to </a:t>
            </a:r>
            <a:r>
              <a:rPr lang="en-US" sz="2200" dirty="0"/>
              <a:t>provide a </a:t>
            </a:r>
            <a:r>
              <a:rPr lang="en-US" sz="2200" dirty="0">
                <a:solidFill>
                  <a:srgbClr val="0000FF"/>
                </a:solidFill>
              </a:rPr>
              <a:t>measure of accuracy of a parameter estimate</a:t>
            </a:r>
            <a:r>
              <a:rPr lang="en-US" sz="2200" dirty="0"/>
              <a:t> or of a given </a:t>
            </a:r>
            <a:r>
              <a:rPr lang="en-US" sz="2200" dirty="0" smtClean="0"/>
              <a:t>selection statistical </a:t>
            </a:r>
            <a:r>
              <a:rPr lang="en-US" sz="2200" dirty="0"/>
              <a:t>learning method.</a:t>
            </a:r>
          </a:p>
        </p:txBody>
      </p:sp>
    </p:spTree>
    <p:extLst>
      <p:ext uri="{BB962C8B-B14F-4D97-AF65-F5344CB8AC3E}">
        <p14:creationId xmlns:p14="http://schemas.microsoft.com/office/powerpoint/2010/main" val="412206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40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What About CV on Classification Problems?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7294" y="1045887"/>
            <a:ext cx="7724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/>
              <a:t>First things first, </a:t>
            </a:r>
            <a:r>
              <a:rPr lang="en-US" sz="2200" dirty="0" smtClean="0">
                <a:solidFill>
                  <a:srgbClr val="FF0000"/>
                </a:solidFill>
              </a:rPr>
              <a:t>what’s the error rate in the classification setting?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1710741"/>
            <a:ext cx="2070100" cy="43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00" y="2921000"/>
            <a:ext cx="2489200" cy="101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7296" y="2471243"/>
            <a:ext cx="7724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/>
              <a:t>Then, LOOCV can be done as: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0286" y="4192467"/>
            <a:ext cx="7724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/>
              <a:t>And, similarly, k-fold CV.</a:t>
            </a:r>
          </a:p>
        </p:txBody>
      </p:sp>
    </p:spTree>
    <p:extLst>
      <p:ext uri="{BB962C8B-B14F-4D97-AF65-F5344CB8AC3E}">
        <p14:creationId xmlns:p14="http://schemas.microsoft.com/office/powerpoint/2010/main" val="312723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41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50523"/>
            <a:ext cx="7898862" cy="511156"/>
          </a:xfrm>
        </p:spPr>
        <p:txBody>
          <a:bodyPr/>
          <a:lstStyle/>
          <a:p>
            <a:r>
              <a:rPr lang="en-US" b="1" dirty="0" smtClean="0"/>
              <a:t>CV on Classification Problems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29" y="625289"/>
            <a:ext cx="5699309" cy="61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6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42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06101"/>
            <a:ext cx="7898862" cy="511156"/>
          </a:xfrm>
        </p:spPr>
        <p:txBody>
          <a:bodyPr/>
          <a:lstStyle/>
          <a:p>
            <a:r>
              <a:rPr lang="en-US" b="1" dirty="0" smtClean="0"/>
              <a:t>CV on Classification Problems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1410"/>
            <a:ext cx="9131300" cy="532130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3584"/>
            <a:ext cx="9080500" cy="7366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133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sz="3600" b="1" dirty="0" smtClean="0"/>
              <a:t>End of Lecture #7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260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74" y="6556469"/>
            <a:ext cx="6524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libri"/>
              </a:rPr>
              <a:t>Source: </a:t>
            </a:r>
            <a:r>
              <a:rPr lang="en-US" sz="1400" dirty="0">
                <a:solidFill>
                  <a:prstClr val="black"/>
                </a:solidFill>
              </a:rPr>
              <a:t>http://</a:t>
            </a:r>
            <a:r>
              <a:rPr lang="en-US" sz="1400" dirty="0" err="1">
                <a:solidFill>
                  <a:prstClr val="black"/>
                </a:solidFill>
              </a:rPr>
              <a:t>yaroslavvb.blogspot.com</a:t>
            </a:r>
            <a:r>
              <a:rPr lang="en-US" sz="1400" dirty="0">
                <a:solidFill>
                  <a:prstClr val="black"/>
                </a:solidFill>
              </a:rPr>
              <a:t>/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840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5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400" y="2336520"/>
            <a:ext cx="7686700" cy="511156"/>
          </a:xfrm>
        </p:spPr>
        <p:txBody>
          <a:bodyPr/>
          <a:lstStyle/>
          <a:p>
            <a:r>
              <a:rPr lang="en-US" sz="4800" b="1" dirty="0" smtClean="0">
                <a:latin typeface="Apple Chancery"/>
                <a:cs typeface="Apple Chancery"/>
              </a:rPr>
              <a:t>The Bootstrap</a:t>
            </a:r>
            <a:endParaRPr lang="en-US" sz="4800" b="1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42232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6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109601"/>
            <a:ext cx="7898862" cy="511156"/>
          </a:xfrm>
        </p:spPr>
        <p:txBody>
          <a:bodyPr/>
          <a:lstStyle/>
          <a:p>
            <a:r>
              <a:rPr lang="en-US" b="1" dirty="0" smtClean="0"/>
              <a:t>Bootstrap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7294" y="836027"/>
            <a:ext cx="772459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/>
              <a:t>The </a:t>
            </a:r>
            <a:r>
              <a:rPr lang="en-US" sz="2200" dirty="0"/>
              <a:t>bootstrap  is a widely applicable and extremely </a:t>
            </a:r>
            <a:r>
              <a:rPr lang="en-US" sz="2200" dirty="0" smtClean="0"/>
              <a:t>powerful statistical tool that </a:t>
            </a:r>
            <a:r>
              <a:rPr lang="en-US" sz="2200" dirty="0"/>
              <a:t>can be used to </a:t>
            </a:r>
            <a:r>
              <a:rPr lang="en-US" sz="2200" dirty="0">
                <a:solidFill>
                  <a:srgbClr val="0000FF"/>
                </a:solidFill>
              </a:rPr>
              <a:t>quantify the uncertainty associated with a given </a:t>
            </a:r>
            <a:r>
              <a:rPr lang="en-US" sz="2200" dirty="0" smtClean="0">
                <a:solidFill>
                  <a:srgbClr val="0000FF"/>
                </a:solidFill>
              </a:rPr>
              <a:t>estimator or </a:t>
            </a:r>
            <a:r>
              <a:rPr lang="en-US" sz="2200" dirty="0">
                <a:solidFill>
                  <a:srgbClr val="0000FF"/>
                </a:solidFill>
              </a:rPr>
              <a:t>statistical learning </a:t>
            </a:r>
            <a:r>
              <a:rPr lang="en-US" sz="2200" dirty="0" smtClean="0">
                <a:solidFill>
                  <a:srgbClr val="0000FF"/>
                </a:solidFill>
              </a:rPr>
              <a:t>method.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0000FF"/>
                </a:solidFill>
              </a:rPr>
              <a:t>Generally, the </a:t>
            </a:r>
            <a:r>
              <a:rPr lang="en-US" sz="2000" dirty="0">
                <a:solidFill>
                  <a:srgbClr val="0000FF"/>
                </a:solidFill>
              </a:rPr>
              <a:t>bootstrap is used for estimating standard errors and bias, obtaining confidence intervals, and sometimes for tests.</a:t>
            </a:r>
            <a:endParaRPr lang="en-US" sz="2000" dirty="0" smtClean="0">
              <a:solidFill>
                <a:srgbClr val="0000FF"/>
              </a:solidFill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/>
              <a:t>As </a:t>
            </a:r>
            <a:r>
              <a:rPr lang="en-US" sz="2200" dirty="0"/>
              <a:t>a simple example, the </a:t>
            </a:r>
            <a:r>
              <a:rPr lang="en-US" sz="2200" dirty="0" smtClean="0"/>
              <a:t>bootstrap can </a:t>
            </a:r>
            <a:r>
              <a:rPr lang="en-US" sz="2200" dirty="0"/>
              <a:t>be used to estimate the standard errors of the coefficients from a </a:t>
            </a:r>
            <a:r>
              <a:rPr lang="en-US" sz="2200" dirty="0" smtClean="0"/>
              <a:t>linear regression </a:t>
            </a:r>
            <a:r>
              <a:rPr lang="en-US" sz="2200" dirty="0"/>
              <a:t>fit. </a:t>
            </a:r>
            <a:endParaRPr lang="en-US" sz="2200" dirty="0" smtClean="0"/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In </a:t>
            </a:r>
            <a:r>
              <a:rPr lang="en-US" sz="2000" dirty="0"/>
              <a:t>the specific case of linear regression, this is not </a:t>
            </a:r>
            <a:r>
              <a:rPr lang="en-US" sz="2000" dirty="0" smtClean="0"/>
              <a:t>particularly useful</a:t>
            </a:r>
            <a:r>
              <a:rPr lang="en-US" sz="2000" dirty="0"/>
              <a:t>, since </a:t>
            </a:r>
            <a:r>
              <a:rPr lang="en-US" sz="2000" dirty="0" smtClean="0"/>
              <a:t>standard </a:t>
            </a:r>
            <a:r>
              <a:rPr lang="en-US" sz="2000" dirty="0"/>
              <a:t>statistical software such </a:t>
            </a:r>
            <a:r>
              <a:rPr lang="en-US" sz="2000" dirty="0" smtClean="0"/>
              <a:t>as </a:t>
            </a:r>
            <a:r>
              <a:rPr lang="en-US" sz="2000" b="1" dirty="0" smtClean="0"/>
              <a:t>R</a:t>
            </a:r>
            <a:r>
              <a:rPr lang="en-US" sz="2000" dirty="0" smtClean="0"/>
              <a:t> </a:t>
            </a:r>
            <a:r>
              <a:rPr lang="en-US" sz="2000" dirty="0"/>
              <a:t>outputs such standard errors automatically. </a:t>
            </a:r>
            <a:endParaRPr lang="en-US" sz="2000" dirty="0" smtClean="0"/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/>
              <a:t>However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0000FF"/>
                </a:solidFill>
              </a:rPr>
              <a:t>the power of </a:t>
            </a:r>
            <a:r>
              <a:rPr lang="en-US" sz="2200" dirty="0" smtClean="0">
                <a:solidFill>
                  <a:srgbClr val="0000FF"/>
                </a:solidFill>
              </a:rPr>
              <a:t>the bootstrap </a:t>
            </a:r>
            <a:r>
              <a:rPr lang="en-US" sz="2200" dirty="0">
                <a:solidFill>
                  <a:srgbClr val="0000FF"/>
                </a:solidFill>
              </a:rPr>
              <a:t>lies in the fact that it can be easily applied to a wide range </a:t>
            </a:r>
            <a:r>
              <a:rPr lang="en-US" sz="2200" dirty="0" smtClean="0">
                <a:solidFill>
                  <a:srgbClr val="0000FF"/>
                </a:solidFill>
              </a:rPr>
              <a:t>of statistical </a:t>
            </a:r>
            <a:r>
              <a:rPr lang="en-US" sz="2200" dirty="0">
                <a:solidFill>
                  <a:srgbClr val="0000FF"/>
                </a:solidFill>
              </a:rPr>
              <a:t>learning methods</a:t>
            </a:r>
            <a:r>
              <a:rPr lang="en-US" sz="2200" dirty="0"/>
              <a:t>, including some for which a measure of </a:t>
            </a:r>
            <a:r>
              <a:rPr lang="en-US" sz="2200" dirty="0" smtClean="0"/>
              <a:t>variability is </a:t>
            </a:r>
            <a:r>
              <a:rPr lang="en-US" sz="2200" dirty="0"/>
              <a:t>otherwise difficult to obtain and is not automatically output </a:t>
            </a:r>
            <a:r>
              <a:rPr lang="en-US" sz="2200" dirty="0" smtClean="0"/>
              <a:t>by statistical </a:t>
            </a:r>
            <a:r>
              <a:rPr lang="en-US" sz="2200" dirty="0"/>
              <a:t>software.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80481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7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109601"/>
            <a:ext cx="7898862" cy="511156"/>
          </a:xfrm>
        </p:spPr>
        <p:txBody>
          <a:bodyPr/>
          <a:lstStyle/>
          <a:p>
            <a:r>
              <a:rPr lang="en-US" b="1" dirty="0" smtClean="0"/>
              <a:t>Bootstrap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7294" y="836027"/>
            <a:ext cx="7724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17155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8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Sampling Distribution: From the Population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866900"/>
            <a:ext cx="8458200" cy="312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41" y="6073159"/>
            <a:ext cx="5295900" cy="4953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0241" y="2983043"/>
            <a:ext cx="2078323" cy="2398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2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F008C-E983-4CF1-805C-06207AB7B46B}" type="slidenum">
              <a:rPr lang="en-GB" smtClean="0">
                <a:solidFill>
                  <a:prstClr val="white"/>
                </a:solidFill>
                <a:latin typeface="Calibri"/>
              </a:rPr>
              <a:pPr/>
              <a:t>9</a:t>
            </a:fld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022" y="319461"/>
            <a:ext cx="7898862" cy="511156"/>
          </a:xfrm>
        </p:spPr>
        <p:txBody>
          <a:bodyPr/>
          <a:lstStyle/>
          <a:p>
            <a:r>
              <a:rPr lang="en-US" b="1" dirty="0" smtClean="0"/>
              <a:t>Bootstrap Distribution: From the Sample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1" y="6073159"/>
            <a:ext cx="5295900" cy="49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1816100"/>
            <a:ext cx="8458200" cy="3225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47050" y="886010"/>
            <a:ext cx="3849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The sample serves as an </a:t>
            </a:r>
            <a:r>
              <a:rPr lang="en-US" sz="2000" b="1" smtClean="0">
                <a:solidFill>
                  <a:srgbClr val="FF0000"/>
                </a:solidFill>
              </a:rPr>
              <a:t>‘estimate’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r>
              <a:rPr lang="en-US" sz="2000" b="1" dirty="0" smtClean="0">
                <a:solidFill>
                  <a:srgbClr val="FF0000"/>
                </a:solidFill>
              </a:rPr>
              <a:t>of the population!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4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prstDash val="soli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27212</TotalTime>
  <Words>1272</Words>
  <Application>Microsoft Macintosh PowerPoint</Application>
  <PresentationFormat>On-screen Show (4:3)</PresentationFormat>
  <Paragraphs>195</Paragraphs>
  <Slides>43</Slides>
  <Notes>43</Notes>
  <HiddenSlides>1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Apple Chancery</vt:lpstr>
      <vt:lpstr>Calibri</vt:lpstr>
      <vt:lpstr>Arial</vt:lpstr>
      <vt:lpstr>Office Theme</vt:lpstr>
      <vt:lpstr>1_Office Theme</vt:lpstr>
      <vt:lpstr>???</vt:lpstr>
      <vt:lpstr>Statistical Analysis and Learning (SAL): (ISL Resampling Methods, Ch5) Textbook: An Introduction to Statistical Learning (ISL)</vt:lpstr>
      <vt:lpstr>Note on Material</vt:lpstr>
      <vt:lpstr>Resampling Methods</vt:lpstr>
      <vt:lpstr>Resampling Methods</vt:lpstr>
      <vt:lpstr>The Bootstrap</vt:lpstr>
      <vt:lpstr>Bootstrap</vt:lpstr>
      <vt:lpstr>Bootstrap</vt:lpstr>
      <vt:lpstr>Sampling Distribution: From the Population</vt:lpstr>
      <vt:lpstr>Bootstrap Distribution: From the Sample</vt:lpstr>
      <vt:lpstr>Bootstrap</vt:lpstr>
      <vt:lpstr>Bootstrap</vt:lpstr>
      <vt:lpstr>Bootstrap</vt:lpstr>
      <vt:lpstr>Quantifying the Accuracy of α  </vt:lpstr>
      <vt:lpstr>Bootstrap</vt:lpstr>
      <vt:lpstr>Bootstrap</vt:lpstr>
      <vt:lpstr>Bootstrap</vt:lpstr>
      <vt:lpstr>Bootstrap</vt:lpstr>
      <vt:lpstr>Bootstrap</vt:lpstr>
      <vt:lpstr>Cross-Validation</vt:lpstr>
      <vt:lpstr>Estimating Test Error: Holding Out</vt:lpstr>
      <vt:lpstr>The Validation-Set Approach</vt:lpstr>
      <vt:lpstr>Flashback: Polynomial Regression</vt:lpstr>
      <vt:lpstr>The Validation-Set Approach</vt:lpstr>
      <vt:lpstr>The Validation-Set Approach: Disadvantages</vt:lpstr>
      <vt:lpstr>Leave-One-Out Cross-Validation (LOOCV)</vt:lpstr>
      <vt:lpstr>Leave-One-Out Cross-Validation (LOOCV)</vt:lpstr>
      <vt:lpstr>LOOCV – Two Major Advantages Over the Validation-Set Approach </vt:lpstr>
      <vt:lpstr>LOOCV – Two Major Advantages Over the Validation-Set Approach </vt:lpstr>
      <vt:lpstr>LOOCV</vt:lpstr>
      <vt:lpstr>LOOCV – Special Case Shortcut</vt:lpstr>
      <vt:lpstr>k-fold Cross-Validation</vt:lpstr>
      <vt:lpstr>k-fold Cross-Validation</vt:lpstr>
      <vt:lpstr>k-fold Cross-Validation</vt:lpstr>
      <vt:lpstr>LOOCV: Special Case of k-fold CV</vt:lpstr>
      <vt:lpstr>Flashback: Bias-Variance Trade-off</vt:lpstr>
      <vt:lpstr>k-fold Cross-Validation</vt:lpstr>
      <vt:lpstr>Model Performance and Model Selection</vt:lpstr>
      <vt:lpstr>LOOCV vs. k-fold CV: Bias-Variance Tradeoff</vt:lpstr>
      <vt:lpstr>LOOCV vs. k-fold CV: Bias-Variance Tradeoff</vt:lpstr>
      <vt:lpstr>What About CV on Classification Problems?</vt:lpstr>
      <vt:lpstr>CV on Classification Problems</vt:lpstr>
      <vt:lpstr>CV on Classification Problems</vt:lpstr>
      <vt:lpstr>End of Lecture #7</vt:lpstr>
    </vt:vector>
  </TitlesOfParts>
  <Company>UT Austin</Company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Changgui DONG</dc:creator>
  <cp:lastModifiedBy>Varun Rai</cp:lastModifiedBy>
  <cp:revision>1620</cp:revision>
  <cp:lastPrinted>2015-11-18T18:26:58Z</cp:lastPrinted>
  <dcterms:created xsi:type="dcterms:W3CDTF">2013-03-29T17:59:38Z</dcterms:created>
  <dcterms:modified xsi:type="dcterms:W3CDTF">2018-02-28T14:52:58Z</dcterms:modified>
</cp:coreProperties>
</file>